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1.188   0.276   0.387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0.950   0.972   1.396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2.251   0.267  -0.259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0.018  -0.670  -0.090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 	0.056  -0.798  -1.654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0.059  -1.873   0.471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-1.303   0.112   0.181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-2.304  -0.353   0.662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-1.395   1.573  -0.288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-2.218   1.654  -1.000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-0.486   1.944  -0.739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-1.624   2.188   0.574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-0.778  -1.426  -1.968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 	0.985  -1.295  -1.900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 	0.021   0.145  -2.205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1.479   0.167  -0.384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1.825   1.283   0.034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1.964  -0.489  -1.314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0.297  -0.488   0.372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-1.246   0.450  -1.413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0.560  -1.269   1.251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-1.188  -0.080   0.047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-2.073  -1.058   0.239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-1.459   1.130   0.998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-2.466   1.497   0.791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-0.746   1.946   0.887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-1.435   0.775   2.025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-1.021  -0.357  -2.103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	-0.566   1.277  -1.618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-2.268   0.779  -1.600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1.355   0.248   0.053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2.271   0.282  -0.818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1.348   0.874   1.160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0.081  -0.705  -0.225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-0.232  -0.679  -1.787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0.255  -1.959   0.197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-1.149   0.040   0.396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-2.006  -0.483   1.103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-1.357   1.530   0.039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-0.548   1.945  -0.566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-1.419   2.099   0.974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-2.316   1.633  -0.495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-1.084  -1.350  -1.975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 	0.665  -1.075  -2.271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-0.442   0.317  -2.216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1.493   0.180  -0.373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1.851   1.309   0.076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1.989  -0.467  -1.337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0.307  -0.496   0.373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-1.256   0.448  -1.424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0.566  -1.313   1.255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-1.204  -0.097   0.045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-2.095  -1.080   0.248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-1.464   1.139   1.000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-2.484   1.501   0.794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-0.739   1.957   0.871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-1.428   0.784   2.038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-1.058  -0.374  -2.123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	-0.541   1.260  -1.628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-2.280   0.813  -1.602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6 - TS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7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9 - Energy plateau begins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13 - energy reaches local maximum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14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15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1  C   RES 	1   	1.188   0.276   0.387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2  O   RES 	1   	0.950   0.971   1.397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3  O   RES 	1   	2.251   0.269  -0.260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4  C   RES 	1   	0.018  -0.670  -0.090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5  C   RES 	1   	0.056  -0.798  -1.654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6  O   RES 	1   	0.059  -1.873   0.471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7  C   RES 	1  	-1.303   0.112   0.181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8  O   RES 	1  	-2.304  -0.354   0.661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 	9  C   RES 	1  	-1.395   1.573  -0.288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10  H   RES 	1  	-2.218   1.655  -0.999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11  H   RES 	1  	-0.486   1.944  -0.738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12  H   RES 	1  	-1.624   2.187   0.575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13  H   RES 	1  	-0.777  -1.426  -1.969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14  H   RES 	1   	0.986  -1.294  -1.901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ATOM 	15  H   RES 	1   	0.021   0.145  -2.205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6 - TS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8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9 - energy </a:t>
            </a:r>
            <a:r>
              <a:rPr lang="en"/>
              <a:t>plateau</a:t>
            </a:r>
            <a:r>
              <a:rPr lang="en"/>
              <a:t> begins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12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13 - energy plateau ends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14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1.479   0.167  -0.384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1.824   1.283   0.035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1.965  -0.488  -1.314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0.297  -0.488   0.371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-1.246   0.450  -1.413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0.560  -1.270   1.250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-1.188  -0.080   0.047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-2.073  -1.057   0.239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-1.459   1.130   0.998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-2.466   1.497   0.791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-0.746   1.946   0.887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-1.435   0.776   2.025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-1.021  -0.358  -2.103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	-0.566   1.276  -1.618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-2.268   0.779  -1.600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15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frame 1020, also saw convergence from frame 1030.  Note that the distances are identical to those found in FSM identified transition states from solvent and no solvent.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frame 1020, also saw convergence from frame 1030.  Note that the distances are identical to those found in FSM identified transition states from solvent and no solvent.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On left from TS, on right from FSM energies.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scale: -0.916 - 0.759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 = most positive, Blue = most negative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</a:t>
            </a:r>
            <a:r>
              <a:rPr lang="en"/>
              <a:t>cale: -0.916 - 0.754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-0.884 - 0.732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-0.953 - 0.699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scale: -0.916 - 0.759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 = most positive, Blue = most negative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scale: -0.916 - 0.754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-0.884 - 0.732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-0.953 - 0.699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1.355   0.243   0.054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2.272   0.275  -0.817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1.349   0.869   1.161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0.080  -0.706  -0.225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-0.233  -0.676  -1.787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0.250  -1.961   0.194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-1.149   0.042   0.397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-2.005  -0.481   1.106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-1.356   1.531   0.038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-0.542   1.947  -0.559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-1.428   2.100   0.973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-2.309   1.632  -0.505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-1.086  -1.345  -1.977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 	0.664  -1.074  -2.271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-0.440   0.321  -2.215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1  C   RES 	1   	1.493   0.181  -0.372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2  O   RES 	1   	1.850   1.309   0.078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3  O   RES 	1   	1.989  -0.465  -1.337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4  C   RES 	1   	0.307  -0.497   0.373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5  C   RES 	1  	-1.256   0.448  -1.424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6  O   RES 	1   	0.566  -1.315   1.254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7  C   RES 	1  	-1.205  -0.097   0.045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8  O   RES 	1  	-2.095  -1.079   0.249             	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 	9  C   RES 	1  	-1.463   1.139   0.999             	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10  H   RES 	1  	-2.483   1.502   0.793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11  H   RES 	1  	-0.739   1.957   0.871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12  H   RES 	1  	-1.427   0.784   2.038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13  H   RES 	1  	-1.058  -0.374  -2.122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14  H   RES 	1  	-0.541   1.259  -1.628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ATOM 	15  H   RES 	1  	-2.280   0.812  -1.602             	H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17.png"/><Relationship Id="rId5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Relationship Id="rId4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Structures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HF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CHANGE IN ENERGY = -10.8457520082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Final energy is   -308845.531157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3695" l="7869" r="25835" t="4821"/>
          <a:stretch/>
        </p:blipFill>
        <p:spPr>
          <a:xfrm>
            <a:off x="2732226" y="1547725"/>
            <a:ext cx="4175200" cy="34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6282" l="5618" r="34418" t="8935"/>
          <a:stretch/>
        </p:blipFill>
        <p:spPr>
          <a:xfrm>
            <a:off x="2732225" y="1547728"/>
            <a:ext cx="4175200" cy="358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Final energy is  -308856.376909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4218" l="7670" r="25914" t="4864"/>
          <a:stretch/>
        </p:blipFill>
        <p:spPr>
          <a:xfrm>
            <a:off x="2722251" y="1378325"/>
            <a:ext cx="4182798" cy="347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4009" l="3145" r="32533" t="5680"/>
          <a:stretch/>
        </p:blipFill>
        <p:spPr>
          <a:xfrm>
            <a:off x="2803550" y="1378320"/>
            <a:ext cx="4182798" cy="356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</a:t>
            </a:r>
            <a:r>
              <a:rPr lang="en"/>
              <a:t>B3LYP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CHANGE IN ENERGY = -10.5301372264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Final energy is   -310617.990001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4807" l="0" r="25909" t="5158"/>
          <a:stretch/>
        </p:blipFill>
        <p:spPr>
          <a:xfrm>
            <a:off x="2238937" y="1512800"/>
            <a:ext cx="4666124" cy="34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13279" l="2975" r="31907" t="9690"/>
          <a:stretch/>
        </p:blipFill>
        <p:spPr>
          <a:xfrm>
            <a:off x="2117900" y="1430600"/>
            <a:ext cx="5184748" cy="37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Final energy is   -310628.520138 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3925" l="963" r="26081" t="4574"/>
          <a:stretch/>
        </p:blipFill>
        <p:spPr>
          <a:xfrm>
            <a:off x="2274787" y="1367100"/>
            <a:ext cx="4594425" cy="34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b="5133" l="4103" r="36933" t="5276"/>
          <a:stretch/>
        </p:blipFill>
        <p:spPr>
          <a:xfrm>
            <a:off x="2773203" y="1367099"/>
            <a:ext cx="4096021" cy="37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FSM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955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FSM Energy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950" y="1068250"/>
            <a:ext cx="6097761" cy="377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8339" l="7056" r="30215" t="12907"/>
          <a:stretch/>
        </p:blipFill>
        <p:spPr>
          <a:xfrm>
            <a:off x="13273850" y="445025"/>
            <a:ext cx="675225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11751" l="8808" r="23066" t="9328"/>
          <a:stretch/>
        </p:blipFill>
        <p:spPr>
          <a:xfrm>
            <a:off x="2353299" y="1017725"/>
            <a:ext cx="3669573" cy="30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10966" l="8991" r="21952" t="9332"/>
          <a:stretch/>
        </p:blipFill>
        <p:spPr>
          <a:xfrm>
            <a:off x="2363275" y="1017725"/>
            <a:ext cx="3719426" cy="30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8881" l="8246" r="21026" t="9331"/>
          <a:stretch/>
        </p:blipFill>
        <p:spPr>
          <a:xfrm>
            <a:off x="2323400" y="1017725"/>
            <a:ext cx="3809174" cy="31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7048" l="7513" r="21206" t="8134"/>
          <a:stretch/>
        </p:blipFill>
        <p:spPr>
          <a:xfrm>
            <a:off x="2283500" y="971900"/>
            <a:ext cx="3839099" cy="3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7313" l="7700" r="20465" t="7347"/>
          <a:stretch/>
        </p:blipFill>
        <p:spPr>
          <a:xfrm>
            <a:off x="2293475" y="942000"/>
            <a:ext cx="3869000" cy="32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4441" l="11953" r="19543" t="7607"/>
          <a:stretch/>
        </p:blipFill>
        <p:spPr>
          <a:xfrm>
            <a:off x="2522825" y="951950"/>
            <a:ext cx="3689501" cy="336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8764850" y="104150"/>
            <a:ext cx="2388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7831" l="6218" r="20100" t="7865"/>
          <a:stretch/>
        </p:blipFill>
        <p:spPr>
          <a:xfrm>
            <a:off x="2213700" y="961924"/>
            <a:ext cx="3968724" cy="32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7049" l="5102" r="20845" t="7091"/>
          <a:stretch/>
        </p:blipFill>
        <p:spPr>
          <a:xfrm>
            <a:off x="2153875" y="932025"/>
            <a:ext cx="3988649" cy="32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9404" l="3991" r="20843" t="4478"/>
          <a:stretch/>
        </p:blipFill>
        <p:spPr>
          <a:xfrm>
            <a:off x="2094050" y="832300"/>
            <a:ext cx="4048475" cy="32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9149" l="1870" r="21764" t="3376"/>
          <a:stretch/>
        </p:blipFill>
        <p:spPr>
          <a:xfrm>
            <a:off x="1979799" y="790600"/>
            <a:ext cx="4112874" cy="33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7311" l="847" r="20653" t="3957"/>
          <a:stretch/>
        </p:blipFill>
        <p:spPr>
          <a:xfrm>
            <a:off x="1924524" y="812350"/>
            <a:ext cx="4227974" cy="339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HF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CHANGE IN ENERGY = -10.8342054034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4443" l="0" r="22504" t="3948"/>
          <a:stretch/>
        </p:blipFill>
        <p:spPr>
          <a:xfrm>
            <a:off x="1878949" y="812350"/>
            <a:ext cx="4173849" cy="35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3659" l="0" r="22875" t="3687"/>
          <a:stretch/>
        </p:blipFill>
        <p:spPr>
          <a:xfrm>
            <a:off x="1878950" y="802375"/>
            <a:ext cx="4153900" cy="35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2877" l="948" r="23801" t="3690"/>
          <a:stretch/>
        </p:blipFill>
        <p:spPr>
          <a:xfrm>
            <a:off x="1930050" y="802375"/>
            <a:ext cx="4052950" cy="35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2368" l="0" r="24173" t="2908"/>
          <a:stretch/>
        </p:blipFill>
        <p:spPr>
          <a:xfrm>
            <a:off x="1878950" y="772475"/>
            <a:ext cx="4084098" cy="36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1847" l="0" r="24913" t="2905"/>
          <a:stretch/>
        </p:blipFill>
        <p:spPr>
          <a:xfrm>
            <a:off x="1878950" y="772475"/>
            <a:ext cx="4044200" cy="363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1880300" y="631425"/>
            <a:ext cx="1362900" cy="447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 Solvent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5218" l="8842" r="33815" t="15106"/>
          <a:stretch/>
        </p:blipFill>
        <p:spPr>
          <a:xfrm>
            <a:off x="1979800" y="1238274"/>
            <a:ext cx="3611400" cy="30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6265" l="3938" r="31608" t="14318"/>
          <a:stretch/>
        </p:blipFill>
        <p:spPr>
          <a:xfrm>
            <a:off x="1671400" y="1208449"/>
            <a:ext cx="4059073" cy="30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5747" l="8989" r="30186" t="14316"/>
          <a:stretch/>
        </p:blipFill>
        <p:spPr>
          <a:xfrm>
            <a:off x="1989750" y="1208450"/>
            <a:ext cx="3830275" cy="30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4703" l="6943" r="33815" t="14061"/>
          <a:stretch/>
        </p:blipFill>
        <p:spPr>
          <a:xfrm>
            <a:off x="1860424" y="1198500"/>
            <a:ext cx="3730774" cy="310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13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Final energy is  -308867.40124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10146" l="4385" r="31589" t="13680"/>
          <a:stretch/>
        </p:blipFill>
        <p:spPr>
          <a:xfrm>
            <a:off x="2692349" y="1699825"/>
            <a:ext cx="3799200" cy="27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9017" l="7168" r="33536" t="14236"/>
          <a:stretch/>
        </p:blipFill>
        <p:spPr>
          <a:xfrm>
            <a:off x="2596074" y="1576050"/>
            <a:ext cx="435037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4179" l="6939" r="32399" t="13542"/>
          <a:stretch/>
        </p:blipFill>
        <p:spPr>
          <a:xfrm>
            <a:off x="1860425" y="1178599"/>
            <a:ext cx="3820299" cy="3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5745" l="8528" r="33179" t="12754"/>
          <a:stretch/>
        </p:blipFill>
        <p:spPr>
          <a:xfrm>
            <a:off x="1959900" y="1148749"/>
            <a:ext cx="3671100" cy="311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8764850" y="104150"/>
            <a:ext cx="2388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6007" l="13394" r="29918" t="10673"/>
          <a:stretch/>
        </p:blipFill>
        <p:spPr>
          <a:xfrm>
            <a:off x="2188724" y="1069149"/>
            <a:ext cx="3690975" cy="3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4179" l="12019" r="28389" t="12236"/>
          <a:stretch/>
        </p:blipFill>
        <p:spPr>
          <a:xfrm>
            <a:off x="2099174" y="1128850"/>
            <a:ext cx="3880023" cy="31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4446" l="9729" r="29305" t="11976"/>
          <a:stretch/>
        </p:blipFill>
        <p:spPr>
          <a:xfrm>
            <a:off x="1949949" y="1118900"/>
            <a:ext cx="3969550" cy="31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4188" l="9729" r="31443" t="11194"/>
          <a:stretch/>
        </p:blipFill>
        <p:spPr>
          <a:xfrm>
            <a:off x="1949949" y="1089050"/>
            <a:ext cx="3830275" cy="32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3404" l="9883" r="30070" t="12752"/>
          <a:stretch/>
        </p:blipFill>
        <p:spPr>
          <a:xfrm>
            <a:off x="1959899" y="1148750"/>
            <a:ext cx="3909848" cy="3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4182" l="10340" r="27927" t="12497"/>
          <a:stretch/>
        </p:blipFill>
        <p:spPr>
          <a:xfrm>
            <a:off x="1989749" y="1138800"/>
            <a:ext cx="4019298" cy="3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3657" l="6674" r="30833" t="13022"/>
          <a:stretch/>
        </p:blipFill>
        <p:spPr>
          <a:xfrm>
            <a:off x="1750974" y="1158700"/>
            <a:ext cx="4069050" cy="31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4445" l="9274" r="30067" t="14576"/>
          <a:stretch/>
        </p:blipFill>
        <p:spPr>
          <a:xfrm>
            <a:off x="1920100" y="1218399"/>
            <a:ext cx="3949649" cy="30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 energy is  -308878.235446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3619" l="6856" r="26901" t="12396"/>
          <a:stretch/>
        </p:blipFill>
        <p:spPr>
          <a:xfrm>
            <a:off x="2413150" y="1709800"/>
            <a:ext cx="4158175" cy="31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4075" l="4695" r="38521" t="6750"/>
          <a:stretch/>
        </p:blipFill>
        <p:spPr>
          <a:xfrm>
            <a:off x="2633950" y="1462411"/>
            <a:ext cx="3876099" cy="369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3664" l="11567" r="27165" t="15618"/>
          <a:stretch/>
        </p:blipFill>
        <p:spPr>
          <a:xfrm>
            <a:off x="2069349" y="1258175"/>
            <a:ext cx="3989425" cy="308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9394" l="8660" r="31900" t="16399"/>
          <a:stretch/>
        </p:blipFill>
        <p:spPr>
          <a:xfrm>
            <a:off x="1880299" y="1288025"/>
            <a:ext cx="3870075" cy="283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State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9418" l="14492" r="37102" t="13002"/>
          <a:stretch/>
        </p:blipFill>
        <p:spPr>
          <a:xfrm>
            <a:off x="2441362" y="1017724"/>
            <a:ext cx="4261275" cy="41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State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9418" l="14492" r="37102" t="13002"/>
          <a:stretch/>
        </p:blipFill>
        <p:spPr>
          <a:xfrm>
            <a:off x="1014350" y="1017724"/>
            <a:ext cx="3688526" cy="35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b="4441" l="11953" r="19543" t="7607"/>
          <a:stretch/>
        </p:blipFill>
        <p:spPr>
          <a:xfrm>
            <a:off x="5487324" y="84325"/>
            <a:ext cx="2914274" cy="265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5">
            <a:alphaModFix/>
          </a:blip>
          <a:srcRect b="5745" l="8528" r="33179" t="12754"/>
          <a:stretch/>
        </p:blipFill>
        <p:spPr>
          <a:xfrm>
            <a:off x="5487324" y="2738675"/>
            <a:ext cx="2726100" cy="23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4999550" y="632525"/>
            <a:ext cx="8802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Solvent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172000" y="3906775"/>
            <a:ext cx="1167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No </a:t>
            </a:r>
            <a:r>
              <a:rPr lang="en">
                <a:solidFill>
                  <a:schemeClr val="accent2"/>
                </a:solidFill>
              </a:rPr>
              <a:t>Solvent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86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IRC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Reactant from IRC</a:t>
            </a:r>
          </a:p>
        </p:txBody>
      </p:sp>
      <p:sp>
        <p:nvSpPr>
          <p:cNvPr id="389" name="Shape 3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9904" l="5493" r="31865" t="13136"/>
          <a:stretch/>
        </p:blipFill>
        <p:spPr>
          <a:xfrm>
            <a:off x="219662" y="1670500"/>
            <a:ext cx="4183975" cy="31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5485" l="5615" r="35090" t="7307"/>
          <a:stretch/>
        </p:blipFill>
        <p:spPr>
          <a:xfrm>
            <a:off x="5225075" y="1575724"/>
            <a:ext cx="3707425" cy="33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IRC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 from IRC</a:t>
            </a:r>
          </a:p>
        </p:txBody>
      </p:sp>
      <p:sp>
        <p:nvSpPr>
          <p:cNvPr id="398" name="Shape 3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 from FSM with solvent</a:t>
            </a:r>
          </a:p>
        </p:txBody>
      </p:sp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b="9904" l="5493" r="31865" t="13136"/>
          <a:stretch/>
        </p:blipFill>
        <p:spPr>
          <a:xfrm>
            <a:off x="439687" y="1765275"/>
            <a:ext cx="4183975" cy="31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4">
            <a:alphaModFix/>
          </a:blip>
          <a:srcRect b="11751" l="8808" r="23066" t="9328"/>
          <a:stretch/>
        </p:blipFill>
        <p:spPr>
          <a:xfrm>
            <a:off x="5065212" y="1680725"/>
            <a:ext cx="3669573" cy="30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863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IRC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from IRC</a:t>
            </a:r>
          </a:p>
        </p:txBody>
      </p:sp>
      <p:sp>
        <p:nvSpPr>
          <p:cNvPr id="407" name="Shape 40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from FSM with solvent</a:t>
            </a: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5485" l="5615" r="35090" t="7307"/>
          <a:stretch/>
        </p:blipFill>
        <p:spPr>
          <a:xfrm>
            <a:off x="408700" y="1577662"/>
            <a:ext cx="3668898" cy="3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b="1847" l="0" r="24913" t="2905"/>
          <a:stretch/>
        </p:blipFill>
        <p:spPr>
          <a:xfrm>
            <a:off x="4832400" y="1594851"/>
            <a:ext cx="3599475" cy="32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Partial Charges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IRC </a:t>
            </a:r>
            <a:r>
              <a:rPr lang="en"/>
              <a:t>Reactant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9087" l="24001" r="32255" t="10770"/>
          <a:stretch/>
        </p:blipFill>
        <p:spPr>
          <a:xfrm>
            <a:off x="2747585" y="0"/>
            <a:ext cx="63828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6945" l="15060" r="20439" t="4582"/>
          <a:stretch/>
        </p:blipFill>
        <p:spPr>
          <a:xfrm>
            <a:off x="2686019" y="117750"/>
            <a:ext cx="6359856" cy="50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*B3LYP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CHANGE IN ENERGY = -10.5225548156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State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5079" l="12858" r="24508" t="6126"/>
          <a:stretch/>
        </p:blipFill>
        <p:spPr>
          <a:xfrm>
            <a:off x="2947249" y="157600"/>
            <a:ext cx="6020150" cy="49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2654" l="19230" r="19014" t="7659"/>
          <a:stretch/>
        </p:blipFill>
        <p:spPr>
          <a:xfrm>
            <a:off x="3453550" y="196849"/>
            <a:ext cx="5513874" cy="4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Molecular Orbitals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IRC Reactant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50" y="720610"/>
            <a:ext cx="3649900" cy="42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18338" l="18224" r="19360" t="25097"/>
          <a:stretch/>
        </p:blipFill>
        <p:spPr>
          <a:xfrm>
            <a:off x="2572047" y="1063517"/>
            <a:ext cx="3999899" cy="359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State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5588" l="19054" r="0" t="8963"/>
          <a:stretch/>
        </p:blipFill>
        <p:spPr>
          <a:xfrm>
            <a:off x="2698500" y="878812"/>
            <a:ext cx="3747000" cy="39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2457" l="28799" r="10366" t="14229"/>
          <a:stretch/>
        </p:blipFill>
        <p:spPr>
          <a:xfrm>
            <a:off x="2982575" y="219449"/>
            <a:ext cx="3375025" cy="47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Reactant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 energy is -310639.854789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7230" l="1758" r="30357" t="6696"/>
          <a:stretch/>
        </p:blipFill>
        <p:spPr>
          <a:xfrm>
            <a:off x="2054650" y="1456775"/>
            <a:ext cx="4217524" cy="32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b="12097" l="2973" r="32940" t="8316"/>
          <a:stretch/>
        </p:blipFill>
        <p:spPr>
          <a:xfrm>
            <a:off x="2044804" y="1334824"/>
            <a:ext cx="5054382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 energy is -310650.377344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4020" l="4439" r="26082" t="6035"/>
          <a:stretch/>
        </p:blipFill>
        <p:spPr>
          <a:xfrm>
            <a:off x="2572675" y="1434350"/>
            <a:ext cx="4248050" cy="33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3585" l="5273" r="35933" t="6104"/>
          <a:stretch/>
        </p:blipFill>
        <p:spPr>
          <a:xfrm>
            <a:off x="2785475" y="1382909"/>
            <a:ext cx="4035250" cy="376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 Solvent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